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72" r:id="rId2"/>
    <p:sldId id="273" r:id="rId3"/>
    <p:sldId id="259" r:id="rId4"/>
    <p:sldId id="260" r:id="rId5"/>
    <p:sldId id="261" r:id="rId6"/>
    <p:sldId id="262" r:id="rId7"/>
    <p:sldId id="263" r:id="rId8"/>
    <p:sldId id="264" r:id="rId9"/>
    <p:sldId id="265" r:id="rId10"/>
    <p:sldId id="266" r:id="rId11"/>
    <p:sldId id="267" r:id="rId12"/>
    <p:sldId id="268" r:id="rId13"/>
    <p:sldId id="269" r:id="rId14"/>
    <p:sldId id="270" r:id="rId15"/>
    <p:sldId id="27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989" autoAdjust="0"/>
    <p:restoredTop sz="94660"/>
  </p:normalViewPr>
  <p:slideViewPr>
    <p:cSldViewPr snapToGrid="0">
      <p:cViewPr varScale="1">
        <p:scale>
          <a:sx n="89" d="100"/>
          <a:sy n="89" d="100"/>
        </p:scale>
        <p:origin x="8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21" Type="http://schemas.microsoft.com/office/2015/10/relationships/revisionInfo" Target="revisionInfo.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e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0" name="Group 9"/>
          <p:cNvGrpSpPr/>
          <p:nvPr/>
        </p:nvGrpSpPr>
        <p:grpSpPr>
          <a:xfrm>
            <a:off x="0" y="0"/>
            <a:ext cx="12188825" cy="6872226"/>
            <a:chOff x="0" y="0"/>
            <a:chExt cx="12188825" cy="6872226"/>
          </a:xfrm>
        </p:grpSpPr>
        <p:pic>
          <p:nvPicPr>
            <p:cNvPr id="9" name="Picture 8" descr="HD-PanelTitle-V.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l="2" r="47673"/>
            <a:stretch/>
          </p:blipFill>
          <p:spPr>
            <a:xfrm rot="5400000">
              <a:off x="5245268" y="530352"/>
              <a:ext cx="1673352" cy="612648"/>
            </a:xfrm>
            <a:prstGeom prst="rect">
              <a:avLst/>
            </a:prstGeom>
          </p:spPr>
        </p:pic>
        <p:pic>
          <p:nvPicPr>
            <p:cNvPr id="18" name="Picture 17"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r="48819"/>
            <a:stretch/>
          </p:blipFill>
          <p:spPr>
            <a:xfrm rot="5400000">
              <a:off x="5263556" y="5747514"/>
              <a:ext cx="1636776"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7/5/2017</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6"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4"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5BFA754-D5C3-4E66-96A6-867B257F58DC}" type="datetimeFigureOut">
              <a:rPr lang="en-US" dirty="0"/>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7/5/2017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7/5/2017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0" y="0"/>
            <a:ext cx="12188825" cy="6856215"/>
            <a:chOff x="0" y="0"/>
            <a:chExt cx="12188825" cy="6856215"/>
          </a:xfrm>
        </p:grpSpPr>
        <p:pic>
          <p:nvPicPr>
            <p:cNvPr id="8" name="Picture 7" descr="HD-PanelContent-V.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7/5/2017</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15.emf"/></Relationships>
</file>

<file path=ppt/slides/_rels/slide14.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hyperlink" Target="https://www.aeaweb.org/articles?id=10.1257/aer.104.1.1"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7.emf"/></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8.emf"/></Relationships>
</file>

<file path=ppt/slides/_rels/slide6.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9.em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www.nber.org/data-appendix/w19021/"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09AA55-CCB2-42BA-A668-0E746558042A}"/>
              </a:ext>
            </a:extLst>
          </p:cNvPr>
          <p:cNvSpPr>
            <a:spLocks noGrp="1"/>
          </p:cNvSpPr>
          <p:nvPr>
            <p:ph type="ctrTitle"/>
          </p:nvPr>
        </p:nvSpPr>
        <p:spPr>
          <a:xfrm>
            <a:off x="2692398" y="1786071"/>
            <a:ext cx="6815669" cy="1515533"/>
          </a:xfrm>
        </p:spPr>
        <p:txBody>
          <a:bodyPr/>
          <a:lstStyle/>
          <a:p>
            <a:r>
              <a:rPr lang="en-US" sz="3200" dirty="0"/>
              <a:t>The Applications of Big Data Analytics in Business</a:t>
            </a:r>
          </a:p>
        </p:txBody>
      </p:sp>
      <p:sp>
        <p:nvSpPr>
          <p:cNvPr id="3" name="Subtitle 2">
            <a:extLst>
              <a:ext uri="{FF2B5EF4-FFF2-40B4-BE49-F238E27FC236}">
                <a16:creationId xmlns:a16="http://schemas.microsoft.com/office/drawing/2014/main" id="{B7DCD686-38EF-4FC1-8BCD-8AFABA472011}"/>
              </a:ext>
            </a:extLst>
          </p:cNvPr>
          <p:cNvSpPr>
            <a:spLocks noGrp="1"/>
          </p:cNvSpPr>
          <p:nvPr>
            <p:ph type="subTitle" idx="1"/>
          </p:nvPr>
        </p:nvSpPr>
        <p:spPr/>
        <p:txBody>
          <a:bodyPr>
            <a:normAutofit lnSpcReduction="10000"/>
          </a:bodyPr>
          <a:lstStyle/>
          <a:p>
            <a:pPr algn="r"/>
            <a:endParaRPr lang="en-US" dirty="0"/>
          </a:p>
          <a:p>
            <a:pPr algn="r"/>
            <a:r>
              <a:rPr lang="en-US" dirty="0"/>
              <a:t>Prof. </a:t>
            </a:r>
            <a:r>
              <a:rPr lang="en-US" dirty="0" err="1"/>
              <a:t>Weiqing</a:t>
            </a:r>
            <a:r>
              <a:rPr lang="en-US" dirty="0"/>
              <a:t> Gu</a:t>
            </a:r>
          </a:p>
          <a:p>
            <a:pPr algn="r"/>
            <a:r>
              <a:rPr lang="en-US" dirty="0"/>
              <a:t>TA: Zhijun Gao</a:t>
            </a:r>
          </a:p>
        </p:txBody>
      </p:sp>
    </p:spTree>
    <p:extLst>
      <p:ext uri="{BB962C8B-B14F-4D97-AF65-F5344CB8AC3E}">
        <p14:creationId xmlns:p14="http://schemas.microsoft.com/office/powerpoint/2010/main" val="23793397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CA533-B327-4D28-A744-7A3E5C87A3D4}"/>
              </a:ext>
            </a:extLst>
          </p:cNvPr>
          <p:cNvSpPr>
            <a:spLocks noGrp="1"/>
          </p:cNvSpPr>
          <p:nvPr>
            <p:ph type="title"/>
          </p:nvPr>
        </p:nvSpPr>
        <p:spPr/>
        <p:txBody>
          <a:bodyPr/>
          <a:lstStyle/>
          <a:p>
            <a:r>
              <a:rPr lang="en-US" dirty="0" err="1"/>
              <a:t>Einav</a:t>
            </a:r>
            <a:r>
              <a:rPr lang="en-US" dirty="0"/>
              <a:t>, L. et al. (2014)</a:t>
            </a:r>
          </a:p>
        </p:txBody>
      </p:sp>
      <p:sp>
        <p:nvSpPr>
          <p:cNvPr id="3" name="Content Placeholder 2">
            <a:extLst>
              <a:ext uri="{FF2B5EF4-FFF2-40B4-BE49-F238E27FC236}">
                <a16:creationId xmlns:a16="http://schemas.microsoft.com/office/drawing/2014/main" id="{590090D2-568E-43DF-84CB-583155B4459F}"/>
              </a:ext>
            </a:extLst>
          </p:cNvPr>
          <p:cNvSpPr>
            <a:spLocks noGrp="1"/>
          </p:cNvSpPr>
          <p:nvPr>
            <p:ph idx="1"/>
          </p:nvPr>
        </p:nvSpPr>
        <p:spPr/>
        <p:txBody>
          <a:bodyPr>
            <a:normAutofit fontScale="77500" lnSpcReduction="20000"/>
          </a:bodyPr>
          <a:lstStyle/>
          <a:p>
            <a:pPr marL="0" indent="0">
              <a:buNone/>
            </a:pPr>
            <a:r>
              <a:rPr lang="en-US" dirty="0"/>
              <a:t>This paper focuses on estimating the sensitivity of Internet retail purchasing to sales taxes based on data from eBay. It has three main findings:</a:t>
            </a:r>
          </a:p>
          <a:p>
            <a:pPr marL="0" indent="0">
              <a:buNone/>
            </a:pPr>
            <a:endParaRPr lang="en-US" dirty="0"/>
          </a:p>
          <a:p>
            <a:r>
              <a:rPr lang="en-US" dirty="0"/>
              <a:t>The tax increase reduces the likelihood of in-state purchase and shift subsequent purchase towards out-of-state sellers</a:t>
            </a:r>
          </a:p>
          <a:p>
            <a:endParaRPr lang="en-US" dirty="0"/>
          </a:p>
          <a:p>
            <a:r>
              <a:rPr lang="en-US" dirty="0"/>
              <a:t>An increase of the state sales tax rate will drive up the overall online purchase made by state residents</a:t>
            </a:r>
          </a:p>
          <a:p>
            <a:endParaRPr lang="en-US" dirty="0"/>
          </a:p>
          <a:p>
            <a:r>
              <a:rPr lang="en-US" dirty="0"/>
              <a:t>It will decrease their online purchase from state retailors</a:t>
            </a:r>
          </a:p>
        </p:txBody>
      </p:sp>
    </p:spTree>
    <p:extLst>
      <p:ext uri="{BB962C8B-B14F-4D97-AF65-F5344CB8AC3E}">
        <p14:creationId xmlns:p14="http://schemas.microsoft.com/office/powerpoint/2010/main" val="32652547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2D5272-B495-4473-AA9E-424D94B6E01D}"/>
              </a:ext>
            </a:extLst>
          </p:cNvPr>
          <p:cNvSpPr>
            <a:spLocks noGrp="1"/>
          </p:cNvSpPr>
          <p:nvPr>
            <p:ph type="title"/>
          </p:nvPr>
        </p:nvSpPr>
        <p:spPr/>
        <p:txBody>
          <a:bodyPr>
            <a:noAutofit/>
          </a:bodyPr>
          <a:lstStyle/>
          <a:p>
            <a:r>
              <a:rPr lang="en-US" sz="3600" dirty="0"/>
              <a:t>Figure 1: Cross-section Variation in Sales Tax Rates</a:t>
            </a:r>
          </a:p>
        </p:txBody>
      </p:sp>
      <p:pic>
        <p:nvPicPr>
          <p:cNvPr id="4" name="Content Placeholder 3">
            <a:extLst>
              <a:ext uri="{FF2B5EF4-FFF2-40B4-BE49-F238E27FC236}">
                <a16:creationId xmlns:a16="http://schemas.microsoft.com/office/drawing/2014/main" id="{7E1F58EC-1452-476C-8817-B90FA9C9A74E}"/>
              </a:ext>
            </a:extLst>
          </p:cNvPr>
          <p:cNvPicPr>
            <a:picLocks noGrp="1" noChangeAspect="1"/>
          </p:cNvPicPr>
          <p:nvPr>
            <p:ph idx="1"/>
          </p:nvPr>
        </p:nvPicPr>
        <p:blipFill>
          <a:blip r:embed="rId2"/>
          <a:stretch>
            <a:fillRect/>
          </a:stretch>
        </p:blipFill>
        <p:spPr>
          <a:xfrm>
            <a:off x="1180801" y="2557463"/>
            <a:ext cx="4918155" cy="3317875"/>
          </a:xfrm>
          <a:prstGeom prst="rect">
            <a:avLst/>
          </a:prstGeom>
        </p:spPr>
      </p:pic>
      <p:sp>
        <p:nvSpPr>
          <p:cNvPr id="5" name="TextBox 4">
            <a:extLst>
              <a:ext uri="{FF2B5EF4-FFF2-40B4-BE49-F238E27FC236}">
                <a16:creationId xmlns:a16="http://schemas.microsoft.com/office/drawing/2014/main" id="{E9AF2CEA-8C3D-4D94-B470-159FDA266246}"/>
              </a:ext>
            </a:extLst>
          </p:cNvPr>
          <p:cNvSpPr txBox="1"/>
          <p:nvPr/>
        </p:nvSpPr>
        <p:spPr>
          <a:xfrm>
            <a:off x="6129671" y="3051544"/>
            <a:ext cx="4837814" cy="1754326"/>
          </a:xfrm>
          <a:prstGeom prst="rect">
            <a:avLst/>
          </a:prstGeom>
          <a:noFill/>
        </p:spPr>
        <p:txBody>
          <a:bodyPr wrap="square" rtlCol="0">
            <a:spAutoFit/>
          </a:bodyPr>
          <a:lstStyle/>
          <a:p>
            <a:pPr marL="285750" indent="-285750">
              <a:buFont typeface="Arial" panose="020B0604020202020204" pitchFamily="34" charset="0"/>
              <a:buChar char="•"/>
            </a:pPr>
            <a:r>
              <a:rPr lang="en-US" dirty="0"/>
              <a:t>Figure 1 shows the sales tax rate in each county as of Jan 1, 2010. </a:t>
            </a:r>
          </a:p>
          <a:p>
            <a:endParaRPr lang="en-US" dirty="0"/>
          </a:p>
          <a:p>
            <a:pPr marL="285750" indent="-285750">
              <a:buFont typeface="Arial" panose="020B0604020202020204" pitchFamily="34" charset="0"/>
              <a:buChar char="•"/>
            </a:pPr>
            <a:r>
              <a:rPr lang="en-US" dirty="0"/>
              <a:t>The average tax rate in the U.S. on that day was 7.25 percent with a standard deviation of 1.74 percent.  </a:t>
            </a:r>
          </a:p>
        </p:txBody>
      </p:sp>
    </p:spTree>
    <p:extLst>
      <p:ext uri="{BB962C8B-B14F-4D97-AF65-F5344CB8AC3E}">
        <p14:creationId xmlns:p14="http://schemas.microsoft.com/office/powerpoint/2010/main" val="6142389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8AD9E-C980-4207-BD29-BDFB1349C7FE}"/>
              </a:ext>
            </a:extLst>
          </p:cNvPr>
          <p:cNvSpPr>
            <a:spLocks noGrp="1"/>
          </p:cNvSpPr>
          <p:nvPr>
            <p:ph type="title"/>
          </p:nvPr>
        </p:nvSpPr>
        <p:spPr/>
        <p:txBody>
          <a:bodyPr>
            <a:noAutofit/>
          </a:bodyPr>
          <a:lstStyle/>
          <a:p>
            <a:r>
              <a:rPr lang="en-US" sz="3200" dirty="0"/>
              <a:t>Figure 2: Time Series Variation in Sales Tax Rates</a:t>
            </a:r>
          </a:p>
        </p:txBody>
      </p:sp>
      <p:pic>
        <p:nvPicPr>
          <p:cNvPr id="4" name="Content Placeholder 3">
            <a:extLst>
              <a:ext uri="{FF2B5EF4-FFF2-40B4-BE49-F238E27FC236}">
                <a16:creationId xmlns:a16="http://schemas.microsoft.com/office/drawing/2014/main" id="{0BBC608A-5681-40FE-A7AB-8D3FC3223B76}"/>
              </a:ext>
            </a:extLst>
          </p:cNvPr>
          <p:cNvPicPr>
            <a:picLocks noGrp="1" noChangeAspect="1"/>
          </p:cNvPicPr>
          <p:nvPr>
            <p:ph idx="1"/>
          </p:nvPr>
        </p:nvPicPr>
        <p:blipFill>
          <a:blip r:embed="rId2"/>
          <a:stretch>
            <a:fillRect/>
          </a:stretch>
        </p:blipFill>
        <p:spPr>
          <a:xfrm>
            <a:off x="1127502" y="2552147"/>
            <a:ext cx="5311833" cy="3317875"/>
          </a:xfrm>
          <a:prstGeom prst="rect">
            <a:avLst/>
          </a:prstGeom>
        </p:spPr>
      </p:pic>
      <p:sp>
        <p:nvSpPr>
          <p:cNvPr id="5" name="TextBox 4">
            <a:extLst>
              <a:ext uri="{FF2B5EF4-FFF2-40B4-BE49-F238E27FC236}">
                <a16:creationId xmlns:a16="http://schemas.microsoft.com/office/drawing/2014/main" id="{77B0BDA3-0C3B-40AA-B815-67E150159F0B}"/>
              </a:ext>
            </a:extLst>
          </p:cNvPr>
          <p:cNvSpPr txBox="1"/>
          <p:nvPr/>
        </p:nvSpPr>
        <p:spPr>
          <a:xfrm>
            <a:off x="6517758" y="2812312"/>
            <a:ext cx="4295554" cy="2031325"/>
          </a:xfrm>
          <a:prstGeom prst="rect">
            <a:avLst/>
          </a:prstGeom>
          <a:noFill/>
        </p:spPr>
        <p:txBody>
          <a:bodyPr wrap="square" rtlCol="0">
            <a:spAutoFit/>
          </a:bodyPr>
          <a:lstStyle/>
          <a:p>
            <a:pPr marL="285750" indent="-285750">
              <a:buFont typeface="Arial" panose="020B0604020202020204" pitchFamily="34" charset="0"/>
              <a:buChar char="•"/>
            </a:pPr>
            <a:r>
              <a:rPr lang="en-US" dirty="0"/>
              <a:t>Figure 2 demonstrates the number of changes in sales tax rate in each county during 2008-2010.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During this period, 35.6 percent of the U.S. population has been exposed to at least one change in tax rate. </a:t>
            </a:r>
          </a:p>
        </p:txBody>
      </p:sp>
    </p:spTree>
    <p:extLst>
      <p:ext uri="{BB962C8B-B14F-4D97-AF65-F5344CB8AC3E}">
        <p14:creationId xmlns:p14="http://schemas.microsoft.com/office/powerpoint/2010/main" val="23151025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14" name="Rectangle 13"/>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p:cNvGrpSpPr/>
            <p:nvPr>
              <p:extLst>
                <p:ext uri="{386F3935-93C4-4BCD-93E2-E3B085C9AB24}">
                  <p16:designElem xmlns:p16="http://schemas.microsoft.com/office/powerpoint/2015/main" val="1"/>
                </p:ext>
              </p:extLst>
            </p:nvPr>
          </p:nvGrpSpPr>
          <p:grpSpPr>
            <a:xfrm>
              <a:off x="0" y="0"/>
              <a:ext cx="12188825" cy="6856215"/>
              <a:chOff x="0" y="0"/>
              <a:chExt cx="12188825" cy="6856215"/>
            </a:xfrm>
          </p:grpSpPr>
          <p:pic>
            <p:nvPicPr>
              <p:cNvPr id="16" name="Picture 15"/>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7" name="Rectangle 16"/>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8" name="Picture 17"/>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9" name="Picture 18"/>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grpSp>
      <p:cxnSp>
        <p:nvCxnSpPr>
          <p:cNvPr id="21" name="Straight Connector 20"/>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20089" y="2400639"/>
            <a:ext cx="3376508" cy="0"/>
          </a:xfrm>
          <a:prstGeom prst="line">
            <a:avLst/>
          </a:prstGeom>
        </p:spPr>
        <p:style>
          <a:lnRef idx="2">
            <a:schemeClr val="accent1"/>
          </a:lnRef>
          <a:fillRef idx="0">
            <a:schemeClr val="accent1"/>
          </a:fillRef>
          <a:effectRef idx="1">
            <a:schemeClr val="accent1"/>
          </a:effectRef>
          <a:fontRef idx="minor">
            <a:schemeClr val="tx1"/>
          </a:fontRef>
        </p:style>
      </p:cxnSp>
      <p:sp>
        <p:nvSpPr>
          <p:cNvPr id="23" name="Rectangle 2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3" y="1092200"/>
            <a:ext cx="5942687"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3"/>
          <p:cNvPicPr>
            <a:picLocks noChangeAspect="1"/>
          </p:cNvPicPr>
          <p:nvPr/>
        </p:nvPicPr>
        <p:blipFill>
          <a:blip r:embed="rId4"/>
          <a:stretch>
            <a:fillRect/>
          </a:stretch>
        </p:blipFill>
        <p:spPr>
          <a:xfrm>
            <a:off x="1025172" y="1032752"/>
            <a:ext cx="5986999" cy="4597188"/>
          </a:xfrm>
          <a:prstGeom prst="rect">
            <a:avLst/>
          </a:prstGeom>
        </p:spPr>
      </p:pic>
      <p:sp>
        <p:nvSpPr>
          <p:cNvPr id="2" name="Title 1">
            <a:extLst>
              <a:ext uri="{FF2B5EF4-FFF2-40B4-BE49-F238E27FC236}">
                <a16:creationId xmlns:a16="http://schemas.microsoft.com/office/drawing/2014/main" id="{7A33B2EB-F07F-49BA-99E7-7F8C34B02E2A}"/>
              </a:ext>
            </a:extLst>
          </p:cNvPr>
          <p:cNvSpPr>
            <a:spLocks noGrp="1"/>
          </p:cNvSpPr>
          <p:nvPr>
            <p:ph type="title"/>
          </p:nvPr>
        </p:nvSpPr>
        <p:spPr>
          <a:xfrm>
            <a:off x="7535825" y="982132"/>
            <a:ext cx="3360772" cy="1303867"/>
          </a:xfrm>
        </p:spPr>
        <p:txBody>
          <a:bodyPr>
            <a:normAutofit/>
          </a:bodyPr>
          <a:lstStyle/>
          <a:p>
            <a:pPr>
              <a:lnSpc>
                <a:spcPct val="80000"/>
              </a:lnSpc>
            </a:pPr>
            <a:r>
              <a:rPr lang="en-US" sz="2400" dirty="0"/>
              <a:t>Figure 3: Combined Sales Tax Rate and In-state Purchasing Preference</a:t>
            </a:r>
          </a:p>
        </p:txBody>
      </p:sp>
      <p:sp>
        <p:nvSpPr>
          <p:cNvPr id="9" name="Content Placeholder 8"/>
          <p:cNvSpPr>
            <a:spLocks noGrp="1"/>
          </p:cNvSpPr>
          <p:nvPr>
            <p:ph idx="1"/>
          </p:nvPr>
        </p:nvSpPr>
        <p:spPr>
          <a:xfrm>
            <a:off x="7535824" y="2556932"/>
            <a:ext cx="3601781" cy="3318936"/>
          </a:xfrm>
        </p:spPr>
        <p:txBody>
          <a:bodyPr>
            <a:normAutofit fontScale="92500" lnSpcReduction="20000"/>
          </a:bodyPr>
          <a:lstStyle/>
          <a:p>
            <a:r>
              <a:rPr lang="en-US" sz="1800" dirty="0"/>
              <a:t>The in-state purchasing rate is the ratio between the state’s purchasing share of the state’s sales to the state’s overall purchasing share. </a:t>
            </a:r>
          </a:p>
          <a:p>
            <a:endParaRPr lang="en-US" sz="1800" dirty="0"/>
          </a:p>
          <a:p>
            <a:r>
              <a:rPr lang="en-US" sz="1800" dirty="0"/>
              <a:t>Purchasing and sales are computed as the number of transactions on eBay during 2008-2010. </a:t>
            </a:r>
          </a:p>
          <a:p>
            <a:endParaRPr lang="en-US" sz="1800" dirty="0"/>
          </a:p>
          <a:p>
            <a:r>
              <a:rPr lang="en-US" sz="1800" dirty="0"/>
              <a:t>The graph indicates a negative association between the tax rate and in-state purchasing frequencies. </a:t>
            </a:r>
          </a:p>
        </p:txBody>
      </p:sp>
    </p:spTree>
    <p:extLst>
      <p:ext uri="{BB962C8B-B14F-4D97-AF65-F5344CB8AC3E}">
        <p14:creationId xmlns:p14="http://schemas.microsoft.com/office/powerpoint/2010/main" val="34868460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EB0F9-92C6-4C06-8A17-24B3697D19E1}"/>
              </a:ext>
            </a:extLst>
          </p:cNvPr>
          <p:cNvSpPr>
            <a:spLocks noGrp="1"/>
          </p:cNvSpPr>
          <p:nvPr>
            <p:ph type="title"/>
          </p:nvPr>
        </p:nvSpPr>
        <p:spPr/>
        <p:txBody>
          <a:bodyPr>
            <a:normAutofit fontScale="90000"/>
          </a:bodyPr>
          <a:lstStyle/>
          <a:p>
            <a:r>
              <a:rPr lang="en-US" dirty="0"/>
              <a:t>Figure 4: Combined Sales Tax Rate and State per capita Purchases</a:t>
            </a:r>
          </a:p>
        </p:txBody>
      </p:sp>
      <p:pic>
        <p:nvPicPr>
          <p:cNvPr id="4" name="Content Placeholder 3">
            <a:extLst>
              <a:ext uri="{FF2B5EF4-FFF2-40B4-BE49-F238E27FC236}">
                <a16:creationId xmlns:a16="http://schemas.microsoft.com/office/drawing/2014/main" id="{1365952C-5C09-4F97-A52F-4DEC81BD1463}"/>
              </a:ext>
            </a:extLst>
          </p:cNvPr>
          <p:cNvPicPr>
            <a:picLocks noGrp="1" noChangeAspect="1"/>
          </p:cNvPicPr>
          <p:nvPr>
            <p:ph idx="1"/>
          </p:nvPr>
        </p:nvPicPr>
        <p:blipFill>
          <a:blip r:embed="rId2"/>
          <a:stretch>
            <a:fillRect/>
          </a:stretch>
        </p:blipFill>
        <p:spPr>
          <a:xfrm>
            <a:off x="1229172" y="2615943"/>
            <a:ext cx="4810782" cy="3317875"/>
          </a:xfrm>
          <a:prstGeom prst="rect">
            <a:avLst/>
          </a:prstGeom>
        </p:spPr>
      </p:pic>
      <p:sp>
        <p:nvSpPr>
          <p:cNvPr id="5" name="TextBox 4">
            <a:extLst>
              <a:ext uri="{FF2B5EF4-FFF2-40B4-BE49-F238E27FC236}">
                <a16:creationId xmlns:a16="http://schemas.microsoft.com/office/drawing/2014/main" id="{4793C328-ED20-4DF6-A402-CC00583E5647}"/>
              </a:ext>
            </a:extLst>
          </p:cNvPr>
          <p:cNvSpPr txBox="1"/>
          <p:nvPr/>
        </p:nvSpPr>
        <p:spPr>
          <a:xfrm>
            <a:off x="5996763" y="2727251"/>
            <a:ext cx="4928191" cy="923330"/>
          </a:xfrm>
          <a:prstGeom prst="rect">
            <a:avLst/>
          </a:prstGeom>
          <a:noFill/>
        </p:spPr>
        <p:txBody>
          <a:bodyPr wrap="square" rtlCol="0">
            <a:spAutoFit/>
          </a:bodyPr>
          <a:lstStyle/>
          <a:p>
            <a:r>
              <a:rPr lang="en-US" dirty="0"/>
              <a:t>The slope of Figure 5 is flatter than Figure 4, which could be partially due to the offsetting effect of online purchase towards out-of-state sellers. </a:t>
            </a:r>
          </a:p>
        </p:txBody>
      </p:sp>
    </p:spTree>
    <p:extLst>
      <p:ext uri="{BB962C8B-B14F-4D97-AF65-F5344CB8AC3E}">
        <p14:creationId xmlns:p14="http://schemas.microsoft.com/office/powerpoint/2010/main" val="26774345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073C2-F428-4A20-8F5C-0F5760EC6AD9}"/>
              </a:ext>
            </a:extLst>
          </p:cNvPr>
          <p:cNvSpPr>
            <a:spLocks noGrp="1"/>
          </p:cNvSpPr>
          <p:nvPr>
            <p:ph type="title"/>
          </p:nvPr>
        </p:nvSpPr>
        <p:spPr/>
        <p:txBody>
          <a:bodyPr/>
          <a:lstStyle/>
          <a:p>
            <a:r>
              <a:rPr lang="en-US" dirty="0"/>
              <a:t>Data Source</a:t>
            </a:r>
          </a:p>
        </p:txBody>
      </p:sp>
      <p:sp>
        <p:nvSpPr>
          <p:cNvPr id="3" name="Content Placeholder 2">
            <a:extLst>
              <a:ext uri="{FF2B5EF4-FFF2-40B4-BE49-F238E27FC236}">
                <a16:creationId xmlns:a16="http://schemas.microsoft.com/office/drawing/2014/main" id="{8693A56B-42E1-48E6-9B39-649F55D000D9}"/>
              </a:ext>
            </a:extLst>
          </p:cNvPr>
          <p:cNvSpPr>
            <a:spLocks noGrp="1"/>
          </p:cNvSpPr>
          <p:nvPr>
            <p:ph idx="1"/>
          </p:nvPr>
        </p:nvSpPr>
        <p:spPr/>
        <p:txBody>
          <a:bodyPr/>
          <a:lstStyle/>
          <a:p>
            <a:pPr marL="0" indent="0">
              <a:buNone/>
            </a:pPr>
            <a:r>
              <a:rPr lang="en-US" dirty="0"/>
              <a:t>All the data set in this paper can be found at: </a:t>
            </a:r>
          </a:p>
          <a:p>
            <a:pPr marL="0" indent="0">
              <a:buNone/>
            </a:pPr>
            <a:r>
              <a:rPr lang="en-US" dirty="0">
                <a:hlinkClick r:id="rId2"/>
              </a:rPr>
              <a:t>https://www.aeaweb.org/articles?id=10.1257/aer.104.1.1</a:t>
            </a:r>
            <a:endParaRPr lang="en-US" dirty="0"/>
          </a:p>
          <a:p>
            <a:pPr marL="0" indent="0">
              <a:buNone/>
            </a:pPr>
            <a:endParaRPr lang="en-US" dirty="0"/>
          </a:p>
        </p:txBody>
      </p:sp>
    </p:spTree>
    <p:extLst>
      <p:ext uri="{BB962C8B-B14F-4D97-AF65-F5344CB8AC3E}">
        <p14:creationId xmlns:p14="http://schemas.microsoft.com/office/powerpoint/2010/main" val="25350559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D5ABC0-F898-4385-A30D-8B49199F2C4A}"/>
              </a:ext>
            </a:extLst>
          </p:cNvPr>
          <p:cNvSpPr>
            <a:spLocks noGrp="1"/>
          </p:cNvSpPr>
          <p:nvPr>
            <p:ph type="title"/>
          </p:nvPr>
        </p:nvSpPr>
        <p:spPr/>
        <p:txBody>
          <a:bodyPr/>
          <a:lstStyle/>
          <a:p>
            <a:r>
              <a:rPr lang="en-US" dirty="0"/>
              <a:t>Selected Articles</a:t>
            </a:r>
          </a:p>
        </p:txBody>
      </p:sp>
      <p:sp>
        <p:nvSpPr>
          <p:cNvPr id="3" name="Content Placeholder 2">
            <a:extLst>
              <a:ext uri="{FF2B5EF4-FFF2-40B4-BE49-F238E27FC236}">
                <a16:creationId xmlns:a16="http://schemas.microsoft.com/office/drawing/2014/main" id="{A9E2BAA0-65A4-4D88-A5BF-9E26C02AB5F1}"/>
              </a:ext>
            </a:extLst>
          </p:cNvPr>
          <p:cNvSpPr>
            <a:spLocks noGrp="1"/>
          </p:cNvSpPr>
          <p:nvPr>
            <p:ph idx="1"/>
          </p:nvPr>
        </p:nvSpPr>
        <p:spPr/>
        <p:txBody>
          <a:bodyPr>
            <a:normAutofit/>
          </a:bodyPr>
          <a:lstStyle/>
          <a:p>
            <a:pPr>
              <a:lnSpc>
                <a:spcPct val="120000"/>
              </a:lnSpc>
              <a:spcBef>
                <a:spcPts val="0"/>
              </a:spcBef>
              <a:spcAft>
                <a:spcPts val="0"/>
              </a:spcAft>
            </a:pPr>
            <a:r>
              <a:rPr lang="en-US" dirty="0" err="1"/>
              <a:t>Einav</a:t>
            </a:r>
            <a:r>
              <a:rPr lang="en-US" dirty="0"/>
              <a:t>, L. et al. (2013). Sales mechanisms in online markets: What happened to internet auctions? </a:t>
            </a:r>
            <a:r>
              <a:rPr lang="en-US" i="1" dirty="0"/>
              <a:t>NBER Working Paper Series </a:t>
            </a:r>
            <a:r>
              <a:rPr lang="en-US" dirty="0"/>
              <a:t>19021. Retrieved from:</a:t>
            </a:r>
          </a:p>
          <a:p>
            <a:pPr marL="283464" indent="0">
              <a:lnSpc>
                <a:spcPct val="120000"/>
              </a:lnSpc>
              <a:spcBef>
                <a:spcPts val="0"/>
              </a:spcBef>
              <a:buNone/>
            </a:pPr>
            <a:r>
              <a:rPr lang="en-US" dirty="0"/>
              <a:t>http://www.kellogg.northwestern.edu/research/math/centerinfo/Einav_Farronato_Levin_Sundaresan.pdf  </a:t>
            </a:r>
          </a:p>
          <a:p>
            <a:pPr>
              <a:lnSpc>
                <a:spcPct val="110000"/>
              </a:lnSpc>
              <a:spcBef>
                <a:spcPts val="480"/>
              </a:spcBef>
              <a:spcAft>
                <a:spcPts val="0"/>
              </a:spcAft>
            </a:pPr>
            <a:r>
              <a:rPr lang="en-US" dirty="0" err="1"/>
              <a:t>Einav</a:t>
            </a:r>
            <a:r>
              <a:rPr lang="en-US" dirty="0"/>
              <a:t>, L et al. (2014). Sales taxes and internet commerce. </a:t>
            </a:r>
            <a:r>
              <a:rPr lang="en-US" i="1" dirty="0"/>
              <a:t>American Economic Review, </a:t>
            </a:r>
            <a:r>
              <a:rPr lang="en-US" dirty="0"/>
              <a:t>104 (1), pp. 1-26. Retrieved from:</a:t>
            </a:r>
          </a:p>
          <a:p>
            <a:pPr marL="283464" indent="0">
              <a:lnSpc>
                <a:spcPct val="110000"/>
              </a:lnSpc>
              <a:spcBef>
                <a:spcPts val="0"/>
              </a:spcBef>
              <a:buNone/>
            </a:pPr>
            <a:r>
              <a:rPr lang="en-US" dirty="0"/>
              <a:t>https://www.aeaweb.org/articles?id=10.1257/aer.104.1.1</a:t>
            </a:r>
          </a:p>
          <a:p>
            <a:endParaRPr lang="en-US" dirty="0"/>
          </a:p>
        </p:txBody>
      </p:sp>
    </p:spTree>
    <p:extLst>
      <p:ext uri="{BB962C8B-B14F-4D97-AF65-F5344CB8AC3E}">
        <p14:creationId xmlns:p14="http://schemas.microsoft.com/office/powerpoint/2010/main" val="28067227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0C9AE-D999-4329-9135-6D1A02995D06}"/>
              </a:ext>
            </a:extLst>
          </p:cNvPr>
          <p:cNvSpPr>
            <a:spLocks noGrp="1"/>
          </p:cNvSpPr>
          <p:nvPr>
            <p:ph type="title"/>
          </p:nvPr>
        </p:nvSpPr>
        <p:spPr/>
        <p:txBody>
          <a:bodyPr/>
          <a:lstStyle/>
          <a:p>
            <a:r>
              <a:rPr lang="en-US" dirty="0" err="1"/>
              <a:t>Einav</a:t>
            </a:r>
            <a:r>
              <a:rPr lang="en-US" dirty="0"/>
              <a:t>, L. et al. (2013)</a:t>
            </a:r>
          </a:p>
        </p:txBody>
      </p:sp>
      <p:sp>
        <p:nvSpPr>
          <p:cNvPr id="3" name="Content Placeholder 2">
            <a:extLst>
              <a:ext uri="{FF2B5EF4-FFF2-40B4-BE49-F238E27FC236}">
                <a16:creationId xmlns:a16="http://schemas.microsoft.com/office/drawing/2014/main" id="{5CAFF910-DE5F-484B-BFB6-02730F82AEB0}"/>
              </a:ext>
            </a:extLst>
          </p:cNvPr>
          <p:cNvSpPr>
            <a:spLocks noGrp="1"/>
          </p:cNvSpPr>
          <p:nvPr>
            <p:ph idx="1"/>
          </p:nvPr>
        </p:nvSpPr>
        <p:spPr/>
        <p:txBody>
          <a:bodyPr/>
          <a:lstStyle/>
          <a:p>
            <a:r>
              <a:rPr lang="en-US" dirty="0"/>
              <a:t>This paper analyzes why today’s online sellers mostly use posted prices instead of auctions</a:t>
            </a:r>
          </a:p>
          <a:p>
            <a:endParaRPr lang="en-US" dirty="0"/>
          </a:p>
          <a:p>
            <a:r>
              <a:rPr lang="en-US" dirty="0"/>
              <a:t>One of the important factors is the diminishing return of using auctions</a:t>
            </a:r>
          </a:p>
          <a:p>
            <a:endParaRPr lang="en-US" dirty="0"/>
          </a:p>
          <a:p>
            <a:r>
              <a:rPr lang="en-US" dirty="0"/>
              <a:t>From the buyers’ perspective, their shifting away from auctions is another reason for the decline of auction transactions</a:t>
            </a:r>
          </a:p>
        </p:txBody>
      </p:sp>
    </p:spTree>
    <p:extLst>
      <p:ext uri="{BB962C8B-B14F-4D97-AF65-F5344CB8AC3E}">
        <p14:creationId xmlns:p14="http://schemas.microsoft.com/office/powerpoint/2010/main" val="23810493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Group 8"/>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10" name="Rectangle 9"/>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Group 10"/>
            <p:cNvGrpSpPr/>
            <p:nvPr>
              <p:extLst>
                <p:ext uri="{386F3935-93C4-4BCD-93E2-E3B085C9AB24}">
                  <p16:designElem xmlns:p16="http://schemas.microsoft.com/office/powerpoint/2015/main" val="1"/>
                </p:ext>
              </p:extLst>
            </p:nvPr>
          </p:nvGrpSpPr>
          <p:grpSpPr>
            <a:xfrm>
              <a:off x="0" y="0"/>
              <a:ext cx="12188825" cy="6856215"/>
              <a:chOff x="0" y="0"/>
              <a:chExt cx="12188825" cy="6856215"/>
            </a:xfrm>
          </p:grpSpPr>
          <p:pic>
            <p:nvPicPr>
              <p:cNvPr id="12" name="Picture 11"/>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Rectangle 12"/>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4" name="Picture 13"/>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5" name="Picture 14"/>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grpSp>
      <p:cxnSp>
        <p:nvCxnSpPr>
          <p:cNvPr id="17" name="Straight Connector 16"/>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20089" y="2400639"/>
            <a:ext cx="3376508" cy="0"/>
          </a:xfrm>
          <a:prstGeom prst="line">
            <a:avLst/>
          </a:prstGeom>
        </p:spPr>
        <p:style>
          <a:lnRef idx="2">
            <a:schemeClr val="accent1"/>
          </a:lnRef>
          <a:fillRef idx="0">
            <a:schemeClr val="accent1"/>
          </a:fillRef>
          <a:effectRef idx="1">
            <a:schemeClr val="accent1"/>
          </a:effectRef>
          <a:fontRef idx="minor">
            <a:schemeClr val="tx1"/>
          </a:fontRef>
        </p:style>
      </p:cxnSp>
      <p:sp>
        <p:nvSpPr>
          <p:cNvPr id="19" name="Rectangle 18"/>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3" y="1092200"/>
            <a:ext cx="5942687"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04CE3337-B1BB-4DFE-9344-06B9468C5831}"/>
              </a:ext>
            </a:extLst>
          </p:cNvPr>
          <p:cNvPicPr>
            <a:picLocks noChangeAspect="1"/>
          </p:cNvPicPr>
          <p:nvPr/>
        </p:nvPicPr>
        <p:blipFill>
          <a:blip r:embed="rId4"/>
          <a:stretch>
            <a:fillRect/>
          </a:stretch>
        </p:blipFill>
        <p:spPr>
          <a:xfrm>
            <a:off x="596255" y="598001"/>
            <a:ext cx="6699351" cy="5606856"/>
          </a:xfrm>
          <a:prstGeom prst="rect">
            <a:avLst/>
          </a:prstGeom>
        </p:spPr>
      </p:pic>
      <p:sp>
        <p:nvSpPr>
          <p:cNvPr id="2" name="Title 1">
            <a:extLst>
              <a:ext uri="{FF2B5EF4-FFF2-40B4-BE49-F238E27FC236}">
                <a16:creationId xmlns:a16="http://schemas.microsoft.com/office/drawing/2014/main" id="{84758D21-BA70-4F10-863A-D0CB7AF9AF35}"/>
              </a:ext>
            </a:extLst>
          </p:cNvPr>
          <p:cNvSpPr>
            <a:spLocks noGrp="1"/>
          </p:cNvSpPr>
          <p:nvPr>
            <p:ph type="title"/>
          </p:nvPr>
        </p:nvSpPr>
        <p:spPr>
          <a:xfrm>
            <a:off x="7535825" y="982132"/>
            <a:ext cx="3360772" cy="1303867"/>
          </a:xfrm>
        </p:spPr>
        <p:txBody>
          <a:bodyPr>
            <a:normAutofit/>
          </a:bodyPr>
          <a:lstStyle/>
          <a:p>
            <a:pPr>
              <a:lnSpc>
                <a:spcPct val="80000"/>
              </a:lnSpc>
            </a:pPr>
            <a:r>
              <a:rPr lang="en-US" sz="3100"/>
              <a:t>Figure 1: Auction Share on eBay Over Time</a:t>
            </a:r>
          </a:p>
        </p:txBody>
      </p:sp>
      <p:sp>
        <p:nvSpPr>
          <p:cNvPr id="3" name="Content Placeholder 2">
            <a:extLst>
              <a:ext uri="{FF2B5EF4-FFF2-40B4-BE49-F238E27FC236}">
                <a16:creationId xmlns:a16="http://schemas.microsoft.com/office/drawing/2014/main" id="{4915BF2F-0CD2-4ACC-84BF-C2F596DEAA81}"/>
              </a:ext>
            </a:extLst>
          </p:cNvPr>
          <p:cNvSpPr>
            <a:spLocks noGrp="1"/>
          </p:cNvSpPr>
          <p:nvPr>
            <p:ph idx="1"/>
          </p:nvPr>
        </p:nvSpPr>
        <p:spPr>
          <a:xfrm>
            <a:off x="7583670" y="2546299"/>
            <a:ext cx="3729372" cy="3318936"/>
          </a:xfrm>
        </p:spPr>
        <p:txBody>
          <a:bodyPr>
            <a:normAutofit fontScale="92500" lnSpcReduction="10000"/>
          </a:bodyPr>
          <a:lstStyle/>
          <a:p>
            <a:r>
              <a:rPr lang="en-US" sz="1800" dirty="0"/>
              <a:t>The two curves show the average daily share of the active eBay listings and transaction revenues from pure auction listings out of all pure auction and posted price listings (2008).</a:t>
            </a:r>
          </a:p>
          <a:p>
            <a:endParaRPr lang="en-US" sz="1800" dirty="0"/>
          </a:p>
          <a:p>
            <a:r>
              <a:rPr lang="en-US" sz="1800" dirty="0"/>
              <a:t>The sharp drop in Fall 2008 is consistent with a decision in September 2008, which allows “goods till canceled” posted price listings, reducing incentives for conducting auction transactions.  </a:t>
            </a:r>
          </a:p>
        </p:txBody>
      </p:sp>
    </p:spTree>
    <p:extLst>
      <p:ext uri="{BB962C8B-B14F-4D97-AF65-F5344CB8AC3E}">
        <p14:creationId xmlns:p14="http://schemas.microsoft.com/office/powerpoint/2010/main" val="474651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Group 12"/>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useBgFill="1">
          <p:nvSpPr>
            <p:cNvPr id="14" name="Rectangle 13"/>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p:cNvGrpSpPr/>
            <p:nvPr>
              <p:extLst>
                <p:ext uri="{386F3935-93C4-4BCD-93E2-E3B085C9AB24}">
                  <p16:designElem xmlns:p16="http://schemas.microsoft.com/office/powerpoint/2015/main" val="1"/>
                </p:ext>
              </p:extLst>
            </p:nvPr>
          </p:nvGrpSpPr>
          <p:grpSpPr>
            <a:xfrm>
              <a:off x="0" y="0"/>
              <a:ext cx="12188825" cy="6856215"/>
              <a:chOff x="0" y="0"/>
              <a:chExt cx="12188825" cy="6856215"/>
            </a:xfrm>
          </p:grpSpPr>
          <p:pic>
            <p:nvPicPr>
              <p:cNvPr id="16" name="Picture 15"/>
              <p:cNvPicPr>
                <a:picLocks noChangeAspect="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7" name="Rectangle 16"/>
              <p:cNvSpPr/>
              <p:nvPr>
                <p:extLst>
                  <p:ext uri="{386F3935-93C4-4BCD-93E2-E3B085C9AB24}">
                    <p16:designElem xmlns:p16="http://schemas.microsoft.com/office/powerpoint/2015/main" val="1"/>
                  </p:ext>
                </p:extLst>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8" name="Picture 17"/>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93"/>
              <a:stretch/>
            </p:blipFill>
            <p:spPr>
              <a:xfrm rot="5400000">
                <a:off x="5706471" y="76265"/>
                <a:ext cx="758952" cy="606425"/>
              </a:xfrm>
              <a:prstGeom prst="rect">
                <a:avLst/>
              </a:prstGeom>
            </p:spPr>
          </p:pic>
          <p:pic>
            <p:nvPicPr>
              <p:cNvPr id="19" name="Picture 18"/>
              <p:cNvPicPr>
                <a:picLocks noChangeAspect="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r="5093"/>
              <a:stretch/>
            </p:blipFill>
            <p:spPr>
              <a:xfrm rot="5400000">
                <a:off x="5706470" y="6173526"/>
                <a:ext cx="758952" cy="606425"/>
              </a:xfrm>
              <a:prstGeom prst="rect">
                <a:avLst/>
              </a:prstGeom>
            </p:spPr>
          </p:pic>
        </p:grpSp>
      </p:grpSp>
      <p:cxnSp>
        <p:nvCxnSpPr>
          <p:cNvPr id="21" name="Straight Connector 20"/>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520089" y="2400639"/>
            <a:ext cx="3376508" cy="0"/>
          </a:xfrm>
          <a:prstGeom prst="line">
            <a:avLst/>
          </a:prstGeom>
        </p:spPr>
        <p:style>
          <a:lnRef idx="2">
            <a:schemeClr val="accent1"/>
          </a:lnRef>
          <a:fillRef idx="0">
            <a:schemeClr val="accent1"/>
          </a:fillRef>
          <a:effectRef idx="1">
            <a:schemeClr val="accent1"/>
          </a:effectRef>
          <a:fontRef idx="minor">
            <a:schemeClr val="tx1"/>
          </a:fontRef>
        </p:style>
      </p:cxnSp>
      <p:sp>
        <p:nvSpPr>
          <p:cNvPr id="23" name="Rectangle 22"/>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92643" y="1092200"/>
            <a:ext cx="5942687" cy="4515104"/>
          </a:xfrm>
          <a:prstGeom prst="rect">
            <a:avLst/>
          </a:prstGeom>
          <a:solidFill>
            <a:schemeClr val="bg1"/>
          </a:solidFill>
          <a:ln w="57150" cmpd="thickThin">
            <a:solidFill>
              <a:schemeClr val="tx1">
                <a:lumMod val="50000"/>
                <a:lumOff val="50000"/>
              </a:schemeClr>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3"/>
          <p:cNvPicPr>
            <a:picLocks noChangeAspect="1"/>
          </p:cNvPicPr>
          <p:nvPr/>
        </p:nvPicPr>
        <p:blipFill>
          <a:blip r:embed="rId4"/>
          <a:stretch>
            <a:fillRect/>
          </a:stretch>
        </p:blipFill>
        <p:spPr>
          <a:xfrm>
            <a:off x="624903" y="745673"/>
            <a:ext cx="6334105" cy="5447792"/>
          </a:xfrm>
          <a:prstGeom prst="rect">
            <a:avLst/>
          </a:prstGeom>
        </p:spPr>
      </p:pic>
      <p:sp>
        <p:nvSpPr>
          <p:cNvPr id="2" name="Title 1">
            <a:extLst>
              <a:ext uri="{FF2B5EF4-FFF2-40B4-BE49-F238E27FC236}">
                <a16:creationId xmlns:a16="http://schemas.microsoft.com/office/drawing/2014/main" id="{A1F805A8-7CDC-4B4F-B01E-61CA4D1FD615}"/>
              </a:ext>
            </a:extLst>
          </p:cNvPr>
          <p:cNvSpPr>
            <a:spLocks noGrp="1"/>
          </p:cNvSpPr>
          <p:nvPr>
            <p:ph type="title"/>
          </p:nvPr>
        </p:nvSpPr>
        <p:spPr>
          <a:xfrm>
            <a:off x="7535825" y="982132"/>
            <a:ext cx="3360772" cy="1303867"/>
          </a:xfrm>
        </p:spPr>
        <p:txBody>
          <a:bodyPr>
            <a:normAutofit/>
          </a:bodyPr>
          <a:lstStyle/>
          <a:p>
            <a:pPr>
              <a:lnSpc>
                <a:spcPct val="80000"/>
              </a:lnSpc>
            </a:pPr>
            <a:r>
              <a:rPr lang="en-US" sz="2400"/>
              <a:t>Figure 2: Prevalence of Posted Prices for “Less Idiosyncratic” Items</a:t>
            </a:r>
          </a:p>
        </p:txBody>
      </p:sp>
      <p:sp>
        <p:nvSpPr>
          <p:cNvPr id="9" name="Content Placeholder 8"/>
          <p:cNvSpPr>
            <a:spLocks noGrp="1"/>
          </p:cNvSpPr>
          <p:nvPr>
            <p:ph idx="1"/>
          </p:nvPr>
        </p:nvSpPr>
        <p:spPr>
          <a:xfrm>
            <a:off x="7416210" y="2556932"/>
            <a:ext cx="3880884" cy="3318936"/>
          </a:xfrm>
        </p:spPr>
        <p:txBody>
          <a:bodyPr>
            <a:normAutofit fontScale="92500" lnSpcReduction="10000"/>
          </a:bodyPr>
          <a:lstStyle/>
          <a:p>
            <a:r>
              <a:rPr lang="en-US" sz="1800" dirty="0"/>
              <a:t>Figure (a) and (b) present the share of posted price listings in the largest 15 item categories plotted against the items that have the word “new” in their titles and that have at least one “duplicate” (another listing by the same seller with the same title), respectively. </a:t>
            </a:r>
          </a:p>
          <a:p>
            <a:endParaRPr lang="en-US" sz="1800" dirty="0"/>
          </a:p>
          <a:p>
            <a:r>
              <a:rPr lang="en-US" sz="1800" dirty="0"/>
              <a:t>The share of posted price listings is highly consistent with the fraction of either “new” or “duplicated” listings in the category.  </a:t>
            </a:r>
          </a:p>
        </p:txBody>
      </p:sp>
    </p:spTree>
    <p:extLst>
      <p:ext uri="{BB962C8B-B14F-4D97-AF65-F5344CB8AC3E}">
        <p14:creationId xmlns:p14="http://schemas.microsoft.com/office/powerpoint/2010/main" val="301560557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37F1C-6A05-45F5-9E7E-130CD80C3587}"/>
              </a:ext>
            </a:extLst>
          </p:cNvPr>
          <p:cNvSpPr>
            <a:spLocks noGrp="1"/>
          </p:cNvSpPr>
          <p:nvPr>
            <p:ph type="title" idx="4294967295"/>
          </p:nvPr>
        </p:nvSpPr>
        <p:spPr>
          <a:xfrm>
            <a:off x="1580707" y="854001"/>
            <a:ext cx="9601200" cy="442913"/>
          </a:xfrm>
        </p:spPr>
        <p:txBody>
          <a:bodyPr>
            <a:noAutofit/>
          </a:bodyPr>
          <a:lstStyle/>
          <a:p>
            <a:r>
              <a:rPr lang="en-US" sz="2000" dirty="0"/>
              <a:t>Figure 3: The Relative Demand Curves for Auction and Posted Prices (2003 and 2009) </a:t>
            </a:r>
          </a:p>
        </p:txBody>
      </p:sp>
      <p:pic>
        <p:nvPicPr>
          <p:cNvPr id="4" name="Content Placeholder 3">
            <a:extLst>
              <a:ext uri="{FF2B5EF4-FFF2-40B4-BE49-F238E27FC236}">
                <a16:creationId xmlns:a16="http://schemas.microsoft.com/office/drawing/2014/main" id="{529E7CFE-609C-48DD-AA1F-DE4E0607743D}"/>
              </a:ext>
            </a:extLst>
          </p:cNvPr>
          <p:cNvPicPr>
            <a:picLocks noGrp="1" noChangeAspect="1"/>
          </p:cNvPicPr>
          <p:nvPr>
            <p:ph idx="4294967295"/>
          </p:nvPr>
        </p:nvPicPr>
        <p:blipFill>
          <a:blip r:embed="rId2"/>
          <a:stretch>
            <a:fillRect/>
          </a:stretch>
        </p:blipFill>
        <p:spPr>
          <a:xfrm>
            <a:off x="1398182" y="1374074"/>
            <a:ext cx="3887788" cy="2389187"/>
          </a:xfrm>
          <a:prstGeom prst="rect">
            <a:avLst/>
          </a:prstGeom>
        </p:spPr>
      </p:pic>
      <p:pic>
        <p:nvPicPr>
          <p:cNvPr id="5" name="Picture 4">
            <a:extLst>
              <a:ext uri="{FF2B5EF4-FFF2-40B4-BE49-F238E27FC236}">
                <a16:creationId xmlns:a16="http://schemas.microsoft.com/office/drawing/2014/main" id="{48242C29-E4ED-4998-BD15-2C34AF4652DF}"/>
              </a:ext>
            </a:extLst>
          </p:cNvPr>
          <p:cNvPicPr>
            <a:picLocks noChangeAspect="1"/>
          </p:cNvPicPr>
          <p:nvPr/>
        </p:nvPicPr>
        <p:blipFill>
          <a:blip r:embed="rId3"/>
          <a:stretch>
            <a:fillRect/>
          </a:stretch>
        </p:blipFill>
        <p:spPr>
          <a:xfrm>
            <a:off x="1494937" y="3781371"/>
            <a:ext cx="3703320" cy="2444417"/>
          </a:xfrm>
          <a:prstGeom prst="rect">
            <a:avLst/>
          </a:prstGeom>
        </p:spPr>
      </p:pic>
      <p:sp>
        <p:nvSpPr>
          <p:cNvPr id="6" name="TextBox 5">
            <a:extLst>
              <a:ext uri="{FF2B5EF4-FFF2-40B4-BE49-F238E27FC236}">
                <a16:creationId xmlns:a16="http://schemas.microsoft.com/office/drawing/2014/main" id="{36EB6037-F4E7-47DA-AC99-310952CF2E0A}"/>
              </a:ext>
            </a:extLst>
          </p:cNvPr>
          <p:cNvSpPr txBox="1"/>
          <p:nvPr/>
        </p:nvSpPr>
        <p:spPr>
          <a:xfrm>
            <a:off x="5932968" y="1881963"/>
            <a:ext cx="4641112" cy="3693319"/>
          </a:xfrm>
          <a:prstGeom prst="rect">
            <a:avLst/>
          </a:prstGeom>
          <a:noFill/>
        </p:spPr>
        <p:txBody>
          <a:bodyPr wrap="square" rtlCol="0">
            <a:spAutoFit/>
          </a:bodyPr>
          <a:lstStyle/>
          <a:p>
            <a:pPr marL="285750" indent="-285750">
              <a:buFont typeface="Arial" panose="020B0604020202020204" pitchFamily="34" charset="0"/>
              <a:buChar char="•"/>
            </a:pPr>
            <a:r>
              <a:rPr lang="en-US" dirty="0"/>
              <a:t>The posted price demand curve is based on estimating a linear probability model of a sale indicator on the posted price and experiment fixed effects.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auction demand curve is based on a similar sale equation and a separate price equation combining the estimates to construct an auction curve.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The demand curve for posted price is sharper than auction price, indicating a smaller demand elasticity. </a:t>
            </a:r>
          </a:p>
        </p:txBody>
      </p:sp>
    </p:spTree>
    <p:extLst>
      <p:ext uri="{BB962C8B-B14F-4D97-AF65-F5344CB8AC3E}">
        <p14:creationId xmlns:p14="http://schemas.microsoft.com/office/powerpoint/2010/main" val="26804215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8F16C8-79A8-4E46-BB68-DBFDD8B79340}"/>
              </a:ext>
            </a:extLst>
          </p:cNvPr>
          <p:cNvSpPr>
            <a:spLocks noGrp="1"/>
          </p:cNvSpPr>
          <p:nvPr>
            <p:ph type="title"/>
          </p:nvPr>
        </p:nvSpPr>
        <p:spPr>
          <a:xfrm>
            <a:off x="1401727" y="1026043"/>
            <a:ext cx="9601196" cy="818708"/>
          </a:xfrm>
        </p:spPr>
        <p:txBody>
          <a:bodyPr>
            <a:normAutofit/>
          </a:bodyPr>
          <a:lstStyle/>
          <a:p>
            <a:r>
              <a:rPr lang="en-US" sz="2800" dirty="0"/>
              <a:t>Figure 4: Posted Price Use, by Seller Cohort</a:t>
            </a:r>
          </a:p>
        </p:txBody>
      </p:sp>
      <p:pic>
        <p:nvPicPr>
          <p:cNvPr id="4" name="Content Placeholder 3">
            <a:extLst>
              <a:ext uri="{FF2B5EF4-FFF2-40B4-BE49-F238E27FC236}">
                <a16:creationId xmlns:a16="http://schemas.microsoft.com/office/drawing/2014/main" id="{BB045082-22C7-423C-99CB-C544E484C653}"/>
              </a:ext>
            </a:extLst>
          </p:cNvPr>
          <p:cNvPicPr>
            <a:picLocks noGrp="1" noChangeAspect="1"/>
          </p:cNvPicPr>
          <p:nvPr>
            <p:ph idx="1"/>
          </p:nvPr>
        </p:nvPicPr>
        <p:blipFill>
          <a:blip r:embed="rId2"/>
          <a:stretch>
            <a:fillRect/>
          </a:stretch>
        </p:blipFill>
        <p:spPr>
          <a:xfrm>
            <a:off x="1204810" y="2546497"/>
            <a:ext cx="5050892" cy="3157869"/>
          </a:xfrm>
          <a:prstGeom prst="rect">
            <a:avLst/>
          </a:prstGeom>
        </p:spPr>
      </p:pic>
      <p:sp>
        <p:nvSpPr>
          <p:cNvPr id="5" name="TextBox 4">
            <a:extLst>
              <a:ext uri="{FF2B5EF4-FFF2-40B4-BE49-F238E27FC236}">
                <a16:creationId xmlns:a16="http://schemas.microsoft.com/office/drawing/2014/main" id="{CE01E700-E0A0-4EC9-9D83-307E9A654992}"/>
              </a:ext>
            </a:extLst>
          </p:cNvPr>
          <p:cNvSpPr txBox="1"/>
          <p:nvPr/>
        </p:nvSpPr>
        <p:spPr>
          <a:xfrm>
            <a:off x="6661298" y="3141921"/>
            <a:ext cx="4428460" cy="2308324"/>
          </a:xfrm>
          <a:prstGeom prst="rect">
            <a:avLst/>
          </a:prstGeom>
          <a:noFill/>
        </p:spPr>
        <p:txBody>
          <a:bodyPr wrap="square" rtlCol="0">
            <a:spAutoFit/>
          </a:bodyPr>
          <a:lstStyle/>
          <a:p>
            <a:pPr marL="285750" indent="-285750">
              <a:buFont typeface="Arial" panose="020B0604020202020204" pitchFamily="34" charset="0"/>
              <a:buChar char="•"/>
            </a:pPr>
            <a:r>
              <a:rPr lang="en-US" dirty="0"/>
              <a:t>Figure 4 displays the change of the annual fraction of eBay sellers’ revenue from posted price listings out of revenues from posted price listings and auction listings.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 seller is assigned to a cohort based on the calendar year in which the seller’s first ever listing was posted on eBay. </a:t>
            </a:r>
          </a:p>
        </p:txBody>
      </p:sp>
    </p:spTree>
    <p:extLst>
      <p:ext uri="{BB962C8B-B14F-4D97-AF65-F5344CB8AC3E}">
        <p14:creationId xmlns:p14="http://schemas.microsoft.com/office/powerpoint/2010/main" val="7079439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C3E81D-309F-4CF1-B417-A0A6CD321E35}"/>
              </a:ext>
            </a:extLst>
          </p:cNvPr>
          <p:cNvSpPr>
            <a:spLocks noGrp="1"/>
          </p:cNvSpPr>
          <p:nvPr>
            <p:ph type="title"/>
          </p:nvPr>
        </p:nvSpPr>
        <p:spPr/>
        <p:txBody>
          <a:bodyPr>
            <a:normAutofit fontScale="90000"/>
          </a:bodyPr>
          <a:lstStyle/>
          <a:p>
            <a:r>
              <a:rPr lang="en-US" dirty="0"/>
              <a:t>Figure 5: Posted Price Use, by Buyer Cohort </a:t>
            </a:r>
          </a:p>
        </p:txBody>
      </p:sp>
      <p:pic>
        <p:nvPicPr>
          <p:cNvPr id="4" name="Content Placeholder 3">
            <a:extLst>
              <a:ext uri="{FF2B5EF4-FFF2-40B4-BE49-F238E27FC236}">
                <a16:creationId xmlns:a16="http://schemas.microsoft.com/office/drawing/2014/main" id="{0FEB7B3C-20DB-4BA2-B70B-3AAB25674E19}"/>
              </a:ext>
            </a:extLst>
          </p:cNvPr>
          <p:cNvPicPr>
            <a:picLocks noGrp="1" noChangeAspect="1"/>
          </p:cNvPicPr>
          <p:nvPr>
            <p:ph idx="1"/>
          </p:nvPr>
        </p:nvPicPr>
        <p:blipFill>
          <a:blip r:embed="rId2"/>
          <a:stretch>
            <a:fillRect/>
          </a:stretch>
        </p:blipFill>
        <p:spPr>
          <a:xfrm>
            <a:off x="1193784" y="2472402"/>
            <a:ext cx="4892190" cy="3317875"/>
          </a:xfrm>
          <a:prstGeom prst="rect">
            <a:avLst/>
          </a:prstGeom>
        </p:spPr>
      </p:pic>
      <p:sp>
        <p:nvSpPr>
          <p:cNvPr id="5" name="TextBox 4">
            <a:extLst>
              <a:ext uri="{FF2B5EF4-FFF2-40B4-BE49-F238E27FC236}">
                <a16:creationId xmlns:a16="http://schemas.microsoft.com/office/drawing/2014/main" id="{CFA873DD-5492-4AE9-9E52-9F458B3D4741}"/>
              </a:ext>
            </a:extLst>
          </p:cNvPr>
          <p:cNvSpPr txBox="1"/>
          <p:nvPr/>
        </p:nvSpPr>
        <p:spPr>
          <a:xfrm>
            <a:off x="6411434" y="2844209"/>
            <a:ext cx="4481622" cy="2585323"/>
          </a:xfrm>
          <a:prstGeom prst="rect">
            <a:avLst/>
          </a:prstGeom>
          <a:noFill/>
        </p:spPr>
        <p:txBody>
          <a:bodyPr wrap="square" rtlCol="0">
            <a:spAutoFit/>
          </a:bodyPr>
          <a:lstStyle/>
          <a:p>
            <a:pPr marL="285750" indent="-285750">
              <a:buFont typeface="Arial" panose="020B0604020202020204" pitchFamily="34" charset="0"/>
              <a:buChar char="•"/>
            </a:pPr>
            <a:r>
              <a:rPr lang="en-US" dirty="0"/>
              <a:t>Similar to the logic in Figure 4, Figure 5 presents the evolution of the annual fraction of buyers’ expenditure on posted price purchases out of expenditures on posted price and auction purchases. </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A buyer is assigned to a cohort based on the calendar year in which the buyer’s first ever purchase was made. </a:t>
            </a:r>
          </a:p>
        </p:txBody>
      </p:sp>
    </p:spTree>
    <p:extLst>
      <p:ext uri="{BB962C8B-B14F-4D97-AF65-F5344CB8AC3E}">
        <p14:creationId xmlns:p14="http://schemas.microsoft.com/office/powerpoint/2010/main" val="9700549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4D0958-D08E-4106-A5E9-884F18F1BE05}"/>
              </a:ext>
            </a:extLst>
          </p:cNvPr>
          <p:cNvSpPr>
            <a:spLocks noGrp="1"/>
          </p:cNvSpPr>
          <p:nvPr>
            <p:ph type="title"/>
          </p:nvPr>
        </p:nvSpPr>
        <p:spPr/>
        <p:txBody>
          <a:bodyPr/>
          <a:lstStyle/>
          <a:p>
            <a:r>
              <a:rPr lang="en-US" dirty="0"/>
              <a:t>Data Source</a:t>
            </a:r>
          </a:p>
        </p:txBody>
      </p:sp>
      <p:sp>
        <p:nvSpPr>
          <p:cNvPr id="3" name="Content Placeholder 2">
            <a:extLst>
              <a:ext uri="{FF2B5EF4-FFF2-40B4-BE49-F238E27FC236}">
                <a16:creationId xmlns:a16="http://schemas.microsoft.com/office/drawing/2014/main" id="{3CEAE6E6-77D5-4E6C-A0CD-D4CDF4F2C0C4}"/>
              </a:ext>
            </a:extLst>
          </p:cNvPr>
          <p:cNvSpPr>
            <a:spLocks noGrp="1"/>
          </p:cNvSpPr>
          <p:nvPr>
            <p:ph idx="1"/>
          </p:nvPr>
        </p:nvSpPr>
        <p:spPr/>
        <p:txBody>
          <a:bodyPr/>
          <a:lstStyle/>
          <a:p>
            <a:r>
              <a:rPr lang="en-US" dirty="0"/>
              <a:t>All the data used in this paper are available at: </a:t>
            </a:r>
          </a:p>
          <a:p>
            <a:pPr marL="0" indent="0">
              <a:buNone/>
            </a:pPr>
            <a:r>
              <a:rPr lang="en-US" dirty="0">
                <a:hlinkClick r:id="rId2"/>
              </a:rPr>
              <a:t>http://www.nber.org/data-appendix/w19021/</a:t>
            </a:r>
            <a:endParaRPr lang="en-US" dirty="0"/>
          </a:p>
          <a:p>
            <a:pPr marL="0" indent="0">
              <a:buNone/>
            </a:pPr>
            <a:endParaRPr lang="en-US" dirty="0"/>
          </a:p>
        </p:txBody>
      </p:sp>
    </p:spTree>
    <p:extLst>
      <p:ext uri="{BB962C8B-B14F-4D97-AF65-F5344CB8AC3E}">
        <p14:creationId xmlns:p14="http://schemas.microsoft.com/office/powerpoint/2010/main" val="1916005339"/>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B15E28"/>
      </a:accent1>
      <a:accent2>
        <a:srgbClr val="B13228"/>
      </a:accent2>
      <a:accent3>
        <a:srgbClr val="8B7B56"/>
      </a:accent3>
      <a:accent4>
        <a:srgbClr val="E09C41"/>
      </a:accent4>
      <a:accent5>
        <a:srgbClr val="9EAE51"/>
      </a:accent5>
      <a:accent6>
        <a:srgbClr val="6E7355"/>
      </a:accent6>
      <a:hlink>
        <a:srgbClr val="D37A21"/>
      </a:hlink>
      <a:folHlink>
        <a:srgbClr val="CA8F55"/>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039A4B3-0617-4CFC-B614-27363ECC28AC}"/>
    </a:ext>
  </a:extLst>
</a:theme>
</file>

<file path=docProps/app.xml><?xml version="1.0" encoding="utf-8"?>
<Properties xmlns="http://schemas.openxmlformats.org/officeDocument/2006/extended-properties" xmlns:vt="http://schemas.openxmlformats.org/officeDocument/2006/docPropsVTypes">
  <Template>Organic</Template>
  <TotalTime>26</TotalTime>
  <Words>905</Words>
  <Application>Microsoft Office PowerPoint</Application>
  <PresentationFormat>Widescreen</PresentationFormat>
  <Paragraphs>67</Paragraphs>
  <Slides>15</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15</vt:i4>
      </vt:variant>
    </vt:vector>
  </HeadingPairs>
  <TitlesOfParts>
    <vt:vector size="18" baseType="lpstr">
      <vt:lpstr>Arial</vt:lpstr>
      <vt:lpstr>Garamond</vt:lpstr>
      <vt:lpstr>Organic</vt:lpstr>
      <vt:lpstr>The Applications of Big Data Analytics in Business</vt:lpstr>
      <vt:lpstr>Selected Articles</vt:lpstr>
      <vt:lpstr>Einav, L. et al. (2013)</vt:lpstr>
      <vt:lpstr>Figure 1: Auction Share on eBay Over Time</vt:lpstr>
      <vt:lpstr>Figure 2: Prevalence of Posted Prices for “Less Idiosyncratic” Items</vt:lpstr>
      <vt:lpstr>Figure 3: The Relative Demand Curves for Auction and Posted Prices (2003 and 2009) </vt:lpstr>
      <vt:lpstr>Figure 4: Posted Price Use, by Seller Cohort</vt:lpstr>
      <vt:lpstr>Figure 5: Posted Price Use, by Buyer Cohort </vt:lpstr>
      <vt:lpstr>Data Source</vt:lpstr>
      <vt:lpstr>Einav, L. et al. (2014)</vt:lpstr>
      <vt:lpstr>Figure 1: Cross-section Variation in Sales Tax Rates</vt:lpstr>
      <vt:lpstr>Figure 2: Time Series Variation in Sales Tax Rates</vt:lpstr>
      <vt:lpstr>Figure 3: Combined Sales Tax Rate and In-state Purchasing Preference</vt:lpstr>
      <vt:lpstr>Figure 4: Combined Sales Tax Rate and State per capita Purchases</vt:lpstr>
      <vt:lpstr>Data Source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Application of Big Data Analytics in Business</dc:title>
  <dc:creator>Zhijun Gao</dc:creator>
  <cp:lastModifiedBy>Zhijun Gao</cp:lastModifiedBy>
  <cp:revision>3</cp:revision>
  <dcterms:created xsi:type="dcterms:W3CDTF">2017-07-05T03:25:16Z</dcterms:created>
  <dcterms:modified xsi:type="dcterms:W3CDTF">2017-07-05T06:45:25Z</dcterms:modified>
</cp:coreProperties>
</file>

<file path=docProps/thumbnail.jpeg>
</file>